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56" r:id="rId2"/>
    <p:sldId id="293" r:id="rId3"/>
    <p:sldId id="296" r:id="rId4"/>
    <p:sldId id="292" r:id="rId5"/>
    <p:sldId id="305" r:id="rId6"/>
    <p:sldId id="306" r:id="rId7"/>
    <p:sldId id="258" r:id="rId8"/>
    <p:sldId id="269" r:id="rId9"/>
    <p:sldId id="307"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4F16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92"/>
    <p:restoredTop sz="94631"/>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A7F122-F3BE-4B42-B708-6A5386D49DC3}" type="datetimeFigureOut">
              <a:rPr lang="en-US" smtClean="0"/>
              <a:pPr/>
              <a:t>4/13/2020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78AD41-C8C9-4EF1-95F8-A7B80367D38B}" type="slidenum">
              <a:rPr lang="en-US" smtClean="0"/>
              <a:pPr/>
              <a:t>‹#›</a:t>
            </a:fld>
            <a:endParaRPr lang="en-US"/>
          </a:p>
        </p:txBody>
      </p:sp>
    </p:spTree>
    <p:extLst>
      <p:ext uri="{BB962C8B-B14F-4D97-AF65-F5344CB8AC3E}">
        <p14:creationId xmlns:p14="http://schemas.microsoft.com/office/powerpoint/2010/main" xmlns="" val="1354776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xmlns="" id="{52738790-25D6-4C28-B1A3-37AD54996C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1" name="Notes Placeholder 2">
            <a:extLst>
              <a:ext uri="{FF2B5EF4-FFF2-40B4-BE49-F238E27FC236}">
                <a16:creationId xmlns:a16="http://schemas.microsoft.com/office/drawing/2014/main" xmlns="" id="{F7694A9D-B8D5-4CF8-9034-23C4A6EC5789}"/>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ar-EG" altLang="en-US"/>
          </a:p>
        </p:txBody>
      </p:sp>
      <p:sp>
        <p:nvSpPr>
          <p:cNvPr id="43012" name="Slide Number Placeholder 3">
            <a:extLst>
              <a:ext uri="{FF2B5EF4-FFF2-40B4-BE49-F238E27FC236}">
                <a16:creationId xmlns:a16="http://schemas.microsoft.com/office/drawing/2014/main" xmlns="" id="{15E69F8A-8C7A-4C81-862C-12DAB8833C85}"/>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3D96B5B-1369-4F8D-9F22-DFD5839919DC}" type="slidenum">
              <a:rPr lang="ar-SA" altLang="en-US"/>
              <a:pPr eaLnBrk="1" hangingPunct="1"/>
              <a:t>3</a:t>
            </a:fld>
            <a:endParaRPr lang="ar-EG"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xmlns="" id="{EB5DCB8D-8DC1-49D0-B04E-B743747301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Notes Placeholder 2">
            <a:extLst>
              <a:ext uri="{FF2B5EF4-FFF2-40B4-BE49-F238E27FC236}">
                <a16:creationId xmlns:a16="http://schemas.microsoft.com/office/drawing/2014/main" xmlns="" id="{B5220F5B-0BDA-40E2-B6B9-6E63500D24E0}"/>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ar-EG" altLang="en-US"/>
          </a:p>
        </p:txBody>
      </p:sp>
      <p:sp>
        <p:nvSpPr>
          <p:cNvPr id="44036" name="Slide Number Placeholder 3">
            <a:extLst>
              <a:ext uri="{FF2B5EF4-FFF2-40B4-BE49-F238E27FC236}">
                <a16:creationId xmlns:a16="http://schemas.microsoft.com/office/drawing/2014/main" xmlns="" id="{4DAF8811-B875-48B4-B00E-D71FBCAD1957}"/>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9BE6DA-9535-4539-BF67-D7A8F25AF834}" type="slidenum">
              <a:rPr lang="ar-SA" altLang="en-US"/>
              <a:pPr eaLnBrk="1" hangingPunct="1"/>
              <a:t>7</a:t>
            </a:fld>
            <a:endParaRPr lang="ar-EG"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20/08/1441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20/08/1441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20/08/1441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20/08/1441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20/08/1441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72CB96D5-E5AA-44EC-99F4-DB47069504A5}" type="datetimeFigureOut">
              <a:rPr lang="ar-SA" smtClean="0"/>
              <a:pPr/>
              <a:t>20/08/1441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72CB96D5-E5AA-44EC-99F4-DB47069504A5}" type="datetimeFigureOut">
              <a:rPr lang="ar-SA" smtClean="0"/>
              <a:pPr/>
              <a:t>20/08/1441</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72CB96D5-E5AA-44EC-99F4-DB47069504A5}" type="datetimeFigureOut">
              <a:rPr lang="ar-SA" smtClean="0"/>
              <a:pPr/>
              <a:t>20/08/1441</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2CB96D5-E5AA-44EC-99F4-DB47069504A5}" type="datetimeFigureOut">
              <a:rPr lang="ar-SA" smtClean="0"/>
              <a:pPr/>
              <a:t>20/08/1441</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72CB96D5-E5AA-44EC-99F4-DB47069504A5}" type="datetimeFigureOut">
              <a:rPr lang="ar-SA" smtClean="0"/>
              <a:pPr/>
              <a:t>20/08/1441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72CB96D5-E5AA-44EC-99F4-DB47069504A5}" type="datetimeFigureOut">
              <a:rPr lang="ar-SA" smtClean="0"/>
              <a:pPr/>
              <a:t>20/08/1441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7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2CB96D5-E5AA-44EC-99F4-DB47069504A5}" type="datetimeFigureOut">
              <a:rPr lang="ar-SA" smtClean="0"/>
              <a:pPr/>
              <a:t>20/08/1441</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282A02A-35B5-4DD4-81E9-4D98A2E8168F}"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908720"/>
            <a:ext cx="7772400" cy="1470025"/>
          </a:xfrm>
        </p:spPr>
        <p:txBody>
          <a:bodyPr>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ar-EG" sz="6000" b="1" dirty="0" smtClean="0">
                <a:ln>
                  <a:prstDash val="solid"/>
                </a:ln>
                <a:effectLst>
                  <a:outerShdw blurRad="88000" dist="50800" dir="5040000" algn="tl">
                    <a:schemeClr val="accent4">
                      <a:tint val="80000"/>
                      <a:satMod val="250000"/>
                      <a:alpha val="45000"/>
                    </a:schemeClr>
                  </a:outerShdw>
                </a:effectLst>
              </a:rPr>
              <a:t>ثالثا: نظرية إريكسون والنمو النفسي الاجتماعي</a:t>
            </a:r>
            <a:endParaRPr lang="ar-SA" sz="6000" b="1" dirty="0">
              <a:ln>
                <a:prstDash val="solid"/>
              </a:ln>
              <a:effectLst>
                <a:outerShdw blurRad="88000" dist="50800" dir="5040000" algn="tl">
                  <a:schemeClr val="accent4">
                    <a:tint val="80000"/>
                    <a:satMod val="250000"/>
                    <a:alpha val="45000"/>
                  </a:schemeClr>
                </a:outerShdw>
              </a:effectLst>
            </a:endParaRPr>
          </a:p>
        </p:txBody>
      </p:sp>
      <p:sp>
        <p:nvSpPr>
          <p:cNvPr id="3" name="عنوان فرعي 2"/>
          <p:cNvSpPr>
            <a:spLocks noGrp="1"/>
          </p:cNvSpPr>
          <p:nvPr>
            <p:ph type="subTitle" idx="1"/>
          </p:nvPr>
        </p:nvSpPr>
        <p:spPr>
          <a:xfrm>
            <a:off x="683568" y="2564904"/>
            <a:ext cx="7848872" cy="3672408"/>
          </a:xfrm>
          <a:noFill/>
          <a:ln>
            <a:noFill/>
          </a:ln>
        </p:spPr>
        <p:style>
          <a:lnRef idx="2">
            <a:schemeClr val="accent3"/>
          </a:lnRef>
          <a:fillRef idx="1">
            <a:schemeClr val="lt1"/>
          </a:fillRef>
          <a:effectRef idx="0">
            <a:schemeClr val="accent3"/>
          </a:effectRef>
          <a:fontRef idx="minor">
            <a:schemeClr val="dk1"/>
          </a:fontRef>
        </p:style>
        <p:txBody>
          <a:bodyPr>
            <a:noAutofit/>
          </a:bodyPr>
          <a:lstStyle/>
          <a:p>
            <a:pPr algn="just"/>
            <a:r>
              <a:rPr lang="ar-EG" dirty="0" smtClean="0">
                <a:solidFill>
                  <a:schemeClr val="tx1"/>
                </a:solidFill>
                <a:ea typeface="Majalla UI"/>
              </a:rPr>
              <a:t>  </a:t>
            </a:r>
          </a:p>
          <a:p>
            <a:pPr algn="just"/>
            <a:r>
              <a:rPr lang="ar-EG" dirty="0">
                <a:solidFill>
                  <a:schemeClr val="tx1"/>
                </a:solidFill>
              </a:rPr>
              <a:t>  أهتم إريكسون بالنمو النفسي الاجتماعي للفرد من ثنايا مواجهته للعديد من الازمات، بحيث يؤدي نجاحه في حلها إلى تحسين مسيرة نموه في مراحل </a:t>
            </a:r>
            <a:r>
              <a:rPr lang="ar-EG" dirty="0" smtClean="0">
                <a:solidFill>
                  <a:schemeClr val="tx1"/>
                </a:solidFill>
              </a:rPr>
              <a:t>متتابعة، ويضع </a:t>
            </a:r>
            <a:r>
              <a:rPr lang="ar-EG" dirty="0">
                <a:solidFill>
                  <a:schemeClr val="tx1"/>
                </a:solidFill>
              </a:rPr>
              <a:t>ثمانية مراحل </a:t>
            </a:r>
            <a:r>
              <a:rPr lang="ar-EG" dirty="0" smtClean="0">
                <a:solidFill>
                  <a:schemeClr val="tx1"/>
                </a:solidFill>
              </a:rPr>
              <a:t>لنظريته على </a:t>
            </a:r>
            <a:r>
              <a:rPr lang="ar-EG" dirty="0">
                <a:solidFill>
                  <a:schemeClr val="tx1"/>
                </a:solidFill>
              </a:rPr>
              <a:t>النحو التالي: -</a:t>
            </a:r>
          </a:p>
          <a:p>
            <a:endParaRPr lang="ar-SA" sz="2000" b="1" dirty="0">
              <a:solidFill>
                <a:schemeClr val="tx1"/>
              </a:solidFill>
              <a:latin typeface="Arial" pitchFamily="34" charset="0"/>
              <a:cs typeface="Akhbar MT"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35C272-8CD7-4BB7-947F-627752169CC1}"/>
              </a:ext>
            </a:extLst>
          </p:cNvPr>
          <p:cNvSpPr>
            <a:spLocks noGrp="1"/>
          </p:cNvSpPr>
          <p:nvPr>
            <p:ph type="title"/>
          </p:nvPr>
        </p:nvSpPr>
        <p:spPr/>
        <p:txBody>
          <a:bodyPr/>
          <a:lstStyle/>
          <a:p>
            <a:pPr algn="ctr"/>
            <a:r>
              <a:rPr lang="ar-EG" altLang="en-US" b="1" dirty="0" smtClean="0"/>
              <a:t>مراحل نظرية </a:t>
            </a:r>
            <a:r>
              <a:rPr lang="ar-EG" altLang="en-US" b="1" dirty="0" smtClean="0"/>
              <a:t>إريكسون </a:t>
            </a:r>
            <a:endParaRPr lang="en-US" altLang="en-US" b="1" dirty="0"/>
          </a:p>
        </p:txBody>
      </p:sp>
      <p:sp>
        <p:nvSpPr>
          <p:cNvPr id="3" name="Content Placeholder 2">
            <a:extLst>
              <a:ext uri="{FF2B5EF4-FFF2-40B4-BE49-F238E27FC236}">
                <a16:creationId xmlns:a16="http://schemas.microsoft.com/office/drawing/2014/main" xmlns="" id="{57769BB8-9C3B-4F12-8ADF-E11AD93AD7B6}"/>
              </a:ext>
            </a:extLst>
          </p:cNvPr>
          <p:cNvSpPr>
            <a:spLocks noGrp="1"/>
          </p:cNvSpPr>
          <p:nvPr>
            <p:ph idx="1"/>
          </p:nvPr>
        </p:nvSpPr>
        <p:spPr/>
        <p:txBody>
          <a:bodyPr>
            <a:normAutofit/>
          </a:bodyPr>
          <a:lstStyle/>
          <a:p>
            <a:pPr marL="0" indent="0" algn="just" rtl="1">
              <a:buNone/>
            </a:pPr>
            <a:r>
              <a:rPr lang="ar-EG" altLang="en-US" dirty="0" smtClean="0"/>
              <a:t>1- </a:t>
            </a:r>
            <a:r>
              <a:rPr lang="ar-EG" altLang="en-US" b="1" dirty="0" smtClean="0"/>
              <a:t>الاحساس بالثقة في مقابل </a:t>
            </a:r>
            <a:r>
              <a:rPr lang="ar-EG" altLang="en-US" b="1" dirty="0" smtClean="0"/>
              <a:t>عدم الاحساس بالثقة </a:t>
            </a:r>
            <a:r>
              <a:rPr lang="ar-EG" altLang="en-US" b="1" dirty="0" smtClean="0"/>
              <a:t>( خلال السنة الأولى من الميلاد):</a:t>
            </a:r>
          </a:p>
          <a:p>
            <a:pPr marL="0" indent="0" algn="just" rtl="1">
              <a:buNone/>
            </a:pPr>
            <a:r>
              <a:rPr lang="ar-EG" altLang="en-US" dirty="0" smtClean="0"/>
              <a:t>   في هذه المرحلة يؤدي اشباع حاجات الطفل المادية (</a:t>
            </a:r>
            <a:r>
              <a:rPr lang="ar-EG" altLang="en-US" dirty="0" smtClean="0"/>
              <a:t>الجسمية</a:t>
            </a:r>
            <a:r>
              <a:rPr lang="ar-EG" altLang="en-US" dirty="0" smtClean="0"/>
              <a:t>)، والمعنوية وأهمها الجوع والعطش </a:t>
            </a:r>
            <a:r>
              <a:rPr lang="ar-EG" altLang="en-US" dirty="0" smtClean="0"/>
              <a:t>والامن </a:t>
            </a:r>
            <a:r>
              <a:rPr lang="ar-EG" altLang="en-US" dirty="0" smtClean="0"/>
              <a:t>والحب إلى إحساسه بالثقة فيمن حوله، أما عدم الاشباع يؤدي إلى إحساسه بفقدان الثقة، ولاشك أن هذا مرهون بعلاقته بمن حوله من الوالدين والأخوة والأقارب.</a:t>
            </a:r>
            <a:endParaRPr lang="en-US" altLang="en-US" dirty="0"/>
          </a:p>
        </p:txBody>
      </p:sp>
      <p:pic>
        <p:nvPicPr>
          <p:cNvPr id="4" name="Picture 2" descr="http://knol.google.com/k/-/-/2998ksh3egjqo/o2jnyp/4363.imgcache.jpg">
            <a:extLst>
              <a:ext uri="{FF2B5EF4-FFF2-40B4-BE49-F238E27FC236}">
                <a16:creationId xmlns:a16="http://schemas.microsoft.com/office/drawing/2014/main" xmlns="" id="{5CEE645B-E5FF-403E-AA99-A6107702FE25}"/>
              </a:ext>
            </a:extLst>
          </p:cNvPr>
          <p:cNvPicPr>
            <a:picLocks noChangeAspect="1" noChangeArrowheads="1"/>
          </p:cNvPicPr>
          <p:nvPr/>
        </p:nvPicPr>
        <p:blipFill>
          <a:blip r:embed="rId2" cstate="print"/>
          <a:srcRect/>
          <a:stretch>
            <a:fillRect/>
          </a:stretch>
        </p:blipFill>
        <p:spPr bwMode="auto">
          <a:xfrm>
            <a:off x="7424930" y="214290"/>
            <a:ext cx="1719069" cy="120334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p:stCondLst>
                              <p:cond delay="1000"/>
                            </p:stCondLst>
                            <p:childTnLst>
                              <p:par>
                                <p:cTn id="17" presetID="2" presetClass="entr" presetSubtype="4"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17774062-13D8-4B96-B6E0-C66407B68633}"/>
              </a:ext>
            </a:extLst>
          </p:cNvPr>
          <p:cNvSpPr>
            <a:spLocks noGrp="1" noChangeArrowheads="1"/>
          </p:cNvSpPr>
          <p:nvPr>
            <p:ph type="title"/>
          </p:nvPr>
        </p:nvSpPr>
        <p:spPr>
          <a:xfrm>
            <a:off x="611560" y="692696"/>
            <a:ext cx="8136904" cy="792088"/>
          </a:xfrm>
        </p:spPr>
        <p:txBody>
          <a:bodyPr wrap="square" lIns="91440" tIns="45720" rIns="91440" bIns="45720" numCol="1" anchorCtr="0" compatLnSpc="1">
            <a:prstTxWarp prst="textNoShape">
              <a:avLst/>
            </a:prstTxWarp>
            <a:normAutofit fontScale="90000"/>
          </a:bodyPr>
          <a:lstStyle/>
          <a:p>
            <a:pPr algn="r">
              <a:defRPr/>
            </a:pPr>
            <a:r>
              <a:rPr lang="ar-SA" dirty="0" smtClean="0">
                <a:solidFill>
                  <a:srgbClr val="FFFF00"/>
                </a:solidFill>
              </a:rPr>
              <a:t>        </a:t>
            </a:r>
            <a:r>
              <a:rPr lang="ar-SA" sz="3600" b="1" dirty="0" smtClean="0">
                <a:latin typeface="+mn-lt"/>
                <a:ea typeface="+mn-ea"/>
                <a:cs typeface="+mn-cs"/>
              </a:rPr>
              <a:t>      </a:t>
            </a:r>
            <a:r>
              <a:rPr lang="ar-EG" sz="3600" b="1" dirty="0" smtClean="0">
                <a:latin typeface="+mn-lt"/>
                <a:ea typeface="+mn-ea"/>
                <a:cs typeface="+mn-cs"/>
              </a:rPr>
              <a:t>   </a:t>
            </a:r>
            <a:br>
              <a:rPr lang="ar-EG" sz="3600" b="1" dirty="0" smtClean="0">
                <a:latin typeface="+mn-lt"/>
                <a:ea typeface="+mn-ea"/>
                <a:cs typeface="+mn-cs"/>
              </a:rPr>
            </a:br>
            <a:r>
              <a:rPr lang="ar-EG" sz="3600" b="1" dirty="0">
                <a:latin typeface="+mn-lt"/>
                <a:ea typeface="+mn-ea"/>
                <a:cs typeface="+mn-cs"/>
              </a:rPr>
              <a:t> </a:t>
            </a:r>
            <a:r>
              <a:rPr lang="ar-EG" altLang="en-US" sz="3600" b="1" dirty="0">
                <a:latin typeface="+mn-lt"/>
                <a:ea typeface="+mn-ea"/>
                <a:cs typeface="+mn-cs"/>
              </a:rPr>
              <a:t>2- الإحساس بالاستقلال مقابل الإحساس بالخجل والشك (2: 3):</a:t>
            </a:r>
            <a:r>
              <a:rPr lang="ar-EG" altLang="en-US" b="1" dirty="0"/>
              <a:t/>
            </a:r>
            <a:br>
              <a:rPr lang="ar-EG" altLang="en-US" b="1" dirty="0"/>
            </a:br>
            <a:r>
              <a:rPr lang="ar-EG" dirty="0" smtClean="0">
                <a:solidFill>
                  <a:srgbClr val="FFFF00"/>
                </a:solidFill>
              </a:rPr>
              <a:t>  </a:t>
            </a:r>
            <a:endParaRPr lang="en-US" sz="3200" b="1" dirty="0">
              <a:latin typeface="+mn-lt"/>
              <a:ea typeface="+mn-ea"/>
              <a:cs typeface="+mn-cs"/>
            </a:endParaRPr>
          </a:p>
        </p:txBody>
      </p:sp>
      <p:sp>
        <p:nvSpPr>
          <p:cNvPr id="10243" name="Rectangle 3">
            <a:extLst>
              <a:ext uri="{FF2B5EF4-FFF2-40B4-BE49-F238E27FC236}">
                <a16:creationId xmlns:a16="http://schemas.microsoft.com/office/drawing/2014/main" xmlns="" id="{E660419E-C161-48A4-A1E0-5AEF8AA91324}"/>
              </a:ext>
            </a:extLst>
          </p:cNvPr>
          <p:cNvSpPr>
            <a:spLocks noGrp="1" noChangeArrowheads="1"/>
          </p:cNvSpPr>
          <p:nvPr>
            <p:ph idx="1"/>
          </p:nvPr>
        </p:nvSpPr>
        <p:spPr>
          <a:xfrm>
            <a:off x="251520" y="1556792"/>
            <a:ext cx="8534400" cy="4038600"/>
          </a:xfrm>
        </p:spPr>
        <p:txBody>
          <a:bodyPr>
            <a:normAutofit/>
          </a:bodyPr>
          <a:lstStyle/>
          <a:p>
            <a:pPr marL="0" indent="0" algn="just" eaLnBrk="1" hangingPunct="1">
              <a:buNone/>
            </a:pPr>
            <a:r>
              <a:rPr lang="ar-EG" altLang="en-US" dirty="0" smtClean="0"/>
              <a:t> في </a:t>
            </a:r>
            <a:r>
              <a:rPr lang="ar-EG" altLang="en-US" dirty="0"/>
              <a:t>هذه المرحلة يكون الطفل قد أنجز المهام الأربع الأساسية وهي الفطام الذي يعني الإسقلال النسبي عن الأم، </a:t>
            </a:r>
            <a:r>
              <a:rPr lang="ar-EG" altLang="en-US" dirty="0" smtClean="0"/>
              <a:t>وتعليم </a:t>
            </a:r>
            <a:r>
              <a:rPr lang="ar-EG" altLang="en-US" dirty="0"/>
              <a:t>المشي الذي يعني اكتشاف </a:t>
            </a:r>
            <a:r>
              <a:rPr lang="ar-EG" altLang="en-US" dirty="0" smtClean="0"/>
              <a:t>البيئة </a:t>
            </a:r>
            <a:r>
              <a:rPr lang="ar-EG" altLang="en-US" dirty="0"/>
              <a:t>من حوله واخضاعها لسيطرته، </a:t>
            </a:r>
            <a:r>
              <a:rPr lang="ar-EG" altLang="en-US" dirty="0" smtClean="0"/>
              <a:t>واللغة </a:t>
            </a:r>
            <a:r>
              <a:rPr lang="ar-EG" altLang="en-US" dirty="0"/>
              <a:t>التي تعني الاستعانه بالرمز في الاتصال بالاخرين وبداية تكوين المفاهيم عن الاشياء، </a:t>
            </a:r>
            <a:r>
              <a:rPr lang="ar-EG" altLang="en-US" dirty="0" smtClean="0"/>
              <a:t>وضبط عملية الإخراج والذي </a:t>
            </a:r>
            <a:r>
              <a:rPr lang="ar-EG" altLang="en-US" dirty="0"/>
              <a:t>يعني تعلم ضبط النفس وتأجيل اشباع </a:t>
            </a:r>
            <a:r>
              <a:rPr lang="ar-EG" altLang="en-US" dirty="0" smtClean="0"/>
              <a:t>الحاجات </a:t>
            </a:r>
            <a:r>
              <a:rPr lang="ar-EG" altLang="en-US" dirty="0"/>
              <a:t>وتعلم الصواب والخطأ، ومن ثم يشرع الطفل في تكوين شخصية </a:t>
            </a:r>
            <a:r>
              <a:rPr lang="ar-EG" altLang="en-US" dirty="0" smtClean="0"/>
              <a:t>مستقلة، </a:t>
            </a:r>
            <a:r>
              <a:rPr lang="ar-EG" altLang="en-US" dirty="0"/>
              <a:t>ولكن بعض الأطفال قد لا يفلح في ذلك، فينشأ لديه إحساس بالخجل </a:t>
            </a:r>
            <a:r>
              <a:rPr lang="ar-EG" altLang="en-US" dirty="0" smtClean="0"/>
              <a:t>والشك. </a:t>
            </a:r>
            <a:endParaRPr lang="ar-SA"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532422-E27F-4A00-B7B9-5B1FC794FA25}"/>
              </a:ext>
            </a:extLst>
          </p:cNvPr>
          <p:cNvSpPr>
            <a:spLocks noGrp="1"/>
          </p:cNvSpPr>
          <p:nvPr>
            <p:ph type="title"/>
          </p:nvPr>
        </p:nvSpPr>
        <p:spPr>
          <a:xfrm>
            <a:off x="251520" y="598375"/>
            <a:ext cx="8568952" cy="1030425"/>
          </a:xfrm>
        </p:spPr>
        <p:txBody>
          <a:bodyPr>
            <a:normAutofit fontScale="90000"/>
          </a:bodyPr>
          <a:lstStyle/>
          <a:p>
            <a:r>
              <a:rPr lang="ar-EG" sz="3600" b="1" dirty="0">
                <a:latin typeface="+mn-lt"/>
                <a:ea typeface="+mn-ea"/>
                <a:cs typeface="+mn-cs"/>
              </a:rPr>
              <a:t>3- الاحساس بالمبادأة مقابل الاحساس بالذنب </a:t>
            </a:r>
            <a:r>
              <a:rPr lang="ar-EG" sz="3600" b="1" dirty="0" smtClean="0">
                <a:latin typeface="+mn-lt"/>
                <a:ea typeface="+mn-ea"/>
                <a:cs typeface="+mn-cs"/>
              </a:rPr>
              <a:t>والإثم </a:t>
            </a:r>
            <a:r>
              <a:rPr lang="ar-EG" sz="3600" b="1" dirty="0">
                <a:latin typeface="+mn-lt"/>
                <a:ea typeface="+mn-ea"/>
                <a:cs typeface="+mn-cs"/>
              </a:rPr>
              <a:t>( 2-6): </a:t>
            </a:r>
            <a:r>
              <a:rPr lang="ar-EG" b="1" dirty="0" smtClean="0"/>
              <a:t/>
            </a:r>
            <a:br>
              <a:rPr lang="ar-EG" b="1" dirty="0" smtClean="0"/>
            </a:br>
            <a:endParaRPr lang="en-US" altLang="en-US" dirty="0"/>
          </a:p>
        </p:txBody>
      </p:sp>
      <p:sp>
        <p:nvSpPr>
          <p:cNvPr id="3" name="Content Placeholder 2">
            <a:extLst>
              <a:ext uri="{FF2B5EF4-FFF2-40B4-BE49-F238E27FC236}">
                <a16:creationId xmlns:a16="http://schemas.microsoft.com/office/drawing/2014/main" xmlns="" id="{CCEB01A6-FE53-4E08-82F2-BB78BD9F22A5}"/>
              </a:ext>
            </a:extLst>
          </p:cNvPr>
          <p:cNvSpPr>
            <a:spLocks noGrp="1"/>
          </p:cNvSpPr>
          <p:nvPr>
            <p:ph idx="1"/>
          </p:nvPr>
        </p:nvSpPr>
        <p:spPr>
          <a:xfrm>
            <a:off x="2771800" y="1700808"/>
            <a:ext cx="6192688" cy="4896544"/>
          </a:xfrm>
        </p:spPr>
        <p:txBody>
          <a:bodyPr>
            <a:noAutofit/>
          </a:bodyPr>
          <a:lstStyle/>
          <a:p>
            <a:pPr marL="0" indent="0" algn="just" rtl="1" fontAlgn="auto">
              <a:spcAft>
                <a:spcPts val="0"/>
              </a:spcAft>
              <a:buClr>
                <a:schemeClr val="accent3"/>
              </a:buClr>
              <a:buNone/>
              <a:defRPr/>
            </a:pPr>
            <a:r>
              <a:rPr lang="ar-EG" dirty="0"/>
              <a:t>في هذه المرحلة يخرج الطفل من قوقعة البيت إلى دار الحضانة، أو للعب مع أقرانه فهو في خروجه إلى البيئة المحيطة به لابد أن يتمثل قيمها، الأمر الذي يحوله من كائن حي إلى كائن اجتماعي من ثنايا عملية التطبيع الاجتماعي، ولكن قد نسرف في عملية التطبيع </a:t>
            </a:r>
            <a:r>
              <a:rPr lang="ar-EG" dirty="0" smtClean="0"/>
              <a:t>هذه ونكثر </a:t>
            </a:r>
            <a:r>
              <a:rPr lang="ar-EG" dirty="0"/>
              <a:t>من محاسبة الطفل على أفعاله، وهنا لا نخلق فيه الحافز إلى المبادأة وحرية التصرف، </a:t>
            </a:r>
            <a:r>
              <a:rPr lang="ar-EG" dirty="0" smtClean="0"/>
              <a:t>وانما </a:t>
            </a:r>
            <a:r>
              <a:rPr lang="ar-EG" dirty="0"/>
              <a:t>نجعله يشعر بالذنب وما يصاحبه من قلق يعوق انطلاقه ونمو </a:t>
            </a:r>
            <a:r>
              <a:rPr lang="ar-EG" dirty="0" smtClean="0"/>
              <a:t>شخصيته بشكل سوى. </a:t>
            </a:r>
            <a:endParaRPr lang="ar-EG" dirty="0"/>
          </a:p>
        </p:txBody>
      </p:sp>
      <p:pic>
        <p:nvPicPr>
          <p:cNvPr id="6" name="Picture 5" descr="http://www.alrai.com/img/202000/202054.jpg">
            <a:extLst>
              <a:ext uri="{FF2B5EF4-FFF2-40B4-BE49-F238E27FC236}">
                <a16:creationId xmlns:lc="http://schemas.openxmlformats.org/drawingml/2006/lockedCanvas" xmlns="" xmlns:a16="http://schemas.microsoft.com/office/drawing/2014/main" id="{14B1FBD6-BBE5-4CC2-81A2-E6746254CBA9}"/>
              </a:ext>
            </a:extLst>
          </p:cNvPr>
          <p:cNvPicPr>
            <a:picLocks noChangeAspect="1" noChangeArrowheads="1"/>
          </p:cNvPicPr>
          <p:nvPr/>
        </p:nvPicPr>
        <p:blipFill>
          <a:blip r:embed="rId2" cstate="print"/>
          <a:srcRect/>
          <a:stretch>
            <a:fillRect/>
          </a:stretch>
        </p:blipFill>
        <p:spPr bwMode="auto">
          <a:xfrm>
            <a:off x="251520" y="1340767"/>
            <a:ext cx="2342064" cy="380047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358A94-92C3-4CB1-A17D-8C25358E3A7C}"/>
              </a:ext>
            </a:extLst>
          </p:cNvPr>
          <p:cNvSpPr>
            <a:spLocks noGrp="1"/>
          </p:cNvSpPr>
          <p:nvPr>
            <p:ph type="title"/>
          </p:nvPr>
        </p:nvSpPr>
        <p:spPr>
          <a:xfrm>
            <a:off x="457200" y="274638"/>
            <a:ext cx="8291264" cy="1143000"/>
          </a:xfrm>
        </p:spPr>
        <p:txBody>
          <a:bodyPr>
            <a:normAutofit/>
          </a:bodyPr>
          <a:lstStyle/>
          <a:p>
            <a:pPr algn="r"/>
            <a:r>
              <a:rPr lang="ar-EG" altLang="en-US" sz="3200" b="1" dirty="0">
                <a:latin typeface="+mn-lt"/>
                <a:ea typeface="+mn-ea"/>
                <a:cs typeface="+mn-cs"/>
              </a:rPr>
              <a:t>4- الاحساس بالإنجاز مقابل الإحساس بالنقص والعجز ( 6-12):</a:t>
            </a:r>
            <a:endParaRPr lang="en-US" altLang="en-US" sz="3200" b="1" dirty="0">
              <a:latin typeface="+mn-lt"/>
              <a:ea typeface="+mn-ea"/>
              <a:cs typeface="+mn-cs"/>
            </a:endParaRPr>
          </a:p>
        </p:txBody>
      </p:sp>
      <p:sp>
        <p:nvSpPr>
          <p:cNvPr id="3" name="Content Placeholder 2">
            <a:extLst>
              <a:ext uri="{FF2B5EF4-FFF2-40B4-BE49-F238E27FC236}">
                <a16:creationId xmlns:a16="http://schemas.microsoft.com/office/drawing/2014/main" xmlns="" id="{F0C2FC9D-9837-4E1C-A86E-63EF398C2576}"/>
              </a:ext>
            </a:extLst>
          </p:cNvPr>
          <p:cNvSpPr>
            <a:spLocks noGrp="1"/>
          </p:cNvSpPr>
          <p:nvPr>
            <p:ph idx="1"/>
          </p:nvPr>
        </p:nvSpPr>
        <p:spPr>
          <a:xfrm>
            <a:off x="2267744" y="1935163"/>
            <a:ext cx="6419056" cy="4389437"/>
          </a:xfrm>
        </p:spPr>
        <p:txBody>
          <a:bodyPr>
            <a:normAutofit/>
          </a:bodyPr>
          <a:lstStyle/>
          <a:p>
            <a:pPr marL="0" indent="0" algn="just" rtl="1" fontAlgn="auto">
              <a:spcAft>
                <a:spcPts val="0"/>
              </a:spcAft>
              <a:buClr>
                <a:schemeClr val="accent3"/>
              </a:buClr>
              <a:buNone/>
              <a:defRPr/>
            </a:pPr>
            <a:r>
              <a:rPr lang="ar-EG" dirty="0" smtClean="0"/>
              <a:t>في هذه المرحلة </a:t>
            </a:r>
            <a:r>
              <a:rPr lang="ar-EG" dirty="0" smtClean="0"/>
              <a:t>يلتحق </a:t>
            </a:r>
            <a:r>
              <a:rPr lang="ar-EG" dirty="0" smtClean="0"/>
              <a:t>الطفل </a:t>
            </a:r>
            <a:r>
              <a:rPr lang="ar-EG" dirty="0" smtClean="0"/>
              <a:t>بالمرحلة الابتدائية ليتعلم القراءة والكتابة ومبادئ الرياصيات والمفاهيم العلمية والاجتماعية، ويتطبع بصفات المواطن وهنا يحس بالانجاز، أما إذا فشل في ذلك لعجز أو قصور في قدراته أو لظروف بيئية ضاغطة </a:t>
            </a:r>
            <a:r>
              <a:rPr lang="ar-EG" dirty="0" smtClean="0"/>
              <a:t>، فإننا </a:t>
            </a:r>
            <a:r>
              <a:rPr lang="ar-EG" dirty="0" smtClean="0"/>
              <a:t>نجده يحس بالنقص والعجز والفشل.</a:t>
            </a:r>
            <a:endParaRPr lang="en-US" dirty="0"/>
          </a:p>
        </p:txBody>
      </p:sp>
      <p:pic>
        <p:nvPicPr>
          <p:cNvPr id="6" name="Picture 2" descr="http://www.setbeet.com/Images/motherchild/125032.gif">
            <a:extLst>
              <a:ext uri="{FF2B5EF4-FFF2-40B4-BE49-F238E27FC236}">
                <a16:creationId xmlns:a16="http://schemas.microsoft.com/office/drawing/2014/main" xmlns="" id="{3DEEFC56-B02A-47E9-BFA6-136B1EC6B967}"/>
              </a:ext>
            </a:extLst>
          </p:cNvPr>
          <p:cNvPicPr>
            <a:picLocks noChangeAspect="1" noChangeArrowheads="1"/>
          </p:cNvPicPr>
          <p:nvPr/>
        </p:nvPicPr>
        <p:blipFill>
          <a:blip r:embed="rId2" cstate="print"/>
          <a:srcRect/>
          <a:stretch>
            <a:fillRect/>
          </a:stretch>
        </p:blipFill>
        <p:spPr bwMode="auto">
          <a:xfrm>
            <a:off x="214282" y="2071678"/>
            <a:ext cx="1909446" cy="3214710"/>
          </a:xfrm>
          <a:prstGeom prst="rect">
            <a:avLst/>
          </a:prstGeom>
          <a:noFill/>
          <a:effectLst>
            <a:outerShdw blurRad="152400" dist="317500" dir="5400000" sx="90000" sy="-19000" rotWithShape="0">
              <a:prstClr val="black">
                <a:alpha val="15000"/>
              </a:prstClr>
            </a:outerShdw>
          </a:effectLst>
          <a:scene3d>
            <a:camera prst="orthographicFront"/>
            <a:lightRig rig="threePt" dir="t"/>
          </a:scene3d>
          <a:sp3d>
            <a:bevelT/>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p:stCondLst>
                              <p:cond delay="1000"/>
                            </p:stCondLst>
                            <p:childTnLst>
                              <p:par>
                                <p:cTn id="17" presetID="15"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BC2AF1-D675-4267-8C1C-4DD7F8E4C050}"/>
              </a:ext>
            </a:extLst>
          </p:cNvPr>
          <p:cNvSpPr>
            <a:spLocks noGrp="1"/>
          </p:cNvSpPr>
          <p:nvPr>
            <p:ph type="title"/>
          </p:nvPr>
        </p:nvSpPr>
        <p:spPr>
          <a:xfrm>
            <a:off x="179512" y="260648"/>
            <a:ext cx="8784976" cy="1143000"/>
          </a:xfrm>
        </p:spPr>
        <p:txBody>
          <a:bodyPr>
            <a:normAutofit/>
          </a:bodyPr>
          <a:lstStyle/>
          <a:p>
            <a:pPr algn="ctr"/>
            <a:r>
              <a:rPr lang="ar-EG" altLang="en-US" sz="3200" b="1" dirty="0">
                <a:latin typeface="+mn-lt"/>
                <a:ea typeface="+mn-ea"/>
                <a:cs typeface="+mn-cs"/>
              </a:rPr>
              <a:t>5- الإحساس بالهوية في مقابل اضطراب الهوية والدور (</a:t>
            </a:r>
            <a:r>
              <a:rPr lang="ar-EG" altLang="en-US" sz="3200" b="1" dirty="0" smtClean="0">
                <a:latin typeface="+mn-lt"/>
                <a:ea typeface="+mn-ea"/>
                <a:cs typeface="+mn-cs"/>
              </a:rPr>
              <a:t>12- </a:t>
            </a:r>
            <a:r>
              <a:rPr lang="ar-EG" altLang="en-US" sz="3200" b="1" dirty="0">
                <a:latin typeface="+mn-lt"/>
                <a:ea typeface="+mn-ea"/>
                <a:cs typeface="+mn-cs"/>
              </a:rPr>
              <a:t>18):    </a:t>
            </a:r>
            <a:endParaRPr lang="en-US" altLang="en-US" sz="3200" b="1" dirty="0">
              <a:latin typeface="+mn-lt"/>
              <a:ea typeface="+mn-ea"/>
              <a:cs typeface="+mn-cs"/>
            </a:endParaRPr>
          </a:p>
        </p:txBody>
      </p:sp>
      <p:sp>
        <p:nvSpPr>
          <p:cNvPr id="5" name="Content Placeholder 4"/>
          <p:cNvSpPr>
            <a:spLocks noGrp="1"/>
          </p:cNvSpPr>
          <p:nvPr>
            <p:ph idx="1"/>
          </p:nvPr>
        </p:nvSpPr>
        <p:spPr/>
        <p:txBody>
          <a:bodyPr/>
          <a:lstStyle/>
          <a:p>
            <a:pPr marL="0" indent="0" algn="just">
              <a:buNone/>
            </a:pPr>
            <a:r>
              <a:rPr lang="ar-EG" dirty="0" smtClean="0"/>
              <a:t>  في هذه المرحلة يدخل </a:t>
            </a:r>
            <a:r>
              <a:rPr lang="ar-EG" dirty="0" smtClean="0"/>
              <a:t> </a:t>
            </a:r>
            <a:r>
              <a:rPr lang="ar-EG" dirty="0" smtClean="0"/>
              <a:t>في مرحلة المراهقة بكل ما يقترن بها من نزعة </a:t>
            </a:r>
            <a:r>
              <a:rPr lang="ar-EG" dirty="0" smtClean="0"/>
              <a:t>نحو</a:t>
            </a:r>
            <a:r>
              <a:rPr lang="ar-EG" dirty="0" smtClean="0"/>
              <a:t> </a:t>
            </a:r>
            <a:r>
              <a:rPr lang="ar-EG" dirty="0" smtClean="0"/>
              <a:t>الاستقلال عن الكبار وبخاصة الوالدين، وسعي نحو أداء دور مؤثر، سواء بالنسبة لنفسه أو في محيط أسرته أو في أنشطة مدرسته، فإذا أتيحت له الفرصة لنمت شخصيته وأصبحت له هوية مستقلة، وإذا كانت الضغوط البيئية لا تتيح له ذلك اضطربت هويته وأصبح مهبا للصراع النفسي.</a:t>
            </a:r>
            <a:endParaRPr lang="ar-EG"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CBD2736A-E4A2-41BE-BF36-94D0A3C14BE0}"/>
              </a:ext>
            </a:extLst>
          </p:cNvPr>
          <p:cNvSpPr>
            <a:spLocks noGrp="1" noChangeArrowheads="1"/>
          </p:cNvSpPr>
          <p:nvPr>
            <p:ph type="title"/>
          </p:nvPr>
        </p:nvSpPr>
        <p:spPr>
          <a:xfrm>
            <a:off x="457200" y="274638"/>
            <a:ext cx="8229600" cy="706090"/>
          </a:xfrm>
        </p:spPr>
        <p:txBody>
          <a:bodyPr wrap="square" lIns="91440" tIns="45720" rIns="91440" bIns="45720" numCol="1" anchorCtr="0" compatLnSpc="1">
            <a:prstTxWarp prst="textNoShape">
              <a:avLst/>
            </a:prstTxWarp>
            <a:normAutofit/>
          </a:bodyPr>
          <a:lstStyle/>
          <a:p>
            <a:pPr algn="r" rtl="1" eaLnBrk="1" hangingPunct="1">
              <a:defRPr/>
            </a:pPr>
            <a:r>
              <a:rPr lang="ar-EG" sz="3200" b="1" dirty="0">
                <a:latin typeface="+mn-lt"/>
                <a:ea typeface="+mn-ea"/>
                <a:cs typeface="+mn-cs"/>
              </a:rPr>
              <a:t> 6- الاحساس بالألفة مقابل </a:t>
            </a:r>
            <a:r>
              <a:rPr lang="ar-EG" sz="3200" b="1" dirty="0" smtClean="0">
                <a:latin typeface="+mn-lt"/>
                <a:ea typeface="+mn-ea"/>
                <a:cs typeface="+mn-cs"/>
              </a:rPr>
              <a:t>الإحساس </a:t>
            </a:r>
            <a:r>
              <a:rPr lang="ar-EG" sz="3200" b="1" dirty="0">
                <a:latin typeface="+mn-lt"/>
                <a:ea typeface="+mn-ea"/>
                <a:cs typeface="+mn-cs"/>
              </a:rPr>
              <a:t>بالعزلة ( 18-35):</a:t>
            </a:r>
            <a:endParaRPr lang="en-US" sz="3200" b="1" dirty="0">
              <a:latin typeface="+mn-lt"/>
              <a:ea typeface="+mn-ea"/>
              <a:cs typeface="+mn-cs"/>
            </a:endParaRPr>
          </a:p>
        </p:txBody>
      </p:sp>
      <p:sp>
        <p:nvSpPr>
          <p:cNvPr id="4099" name="Rectangle 3">
            <a:extLst>
              <a:ext uri="{FF2B5EF4-FFF2-40B4-BE49-F238E27FC236}">
                <a16:creationId xmlns:a16="http://schemas.microsoft.com/office/drawing/2014/main" xmlns="" id="{C0A7B942-BAF6-4834-AD25-7E138FD715D4}"/>
              </a:ext>
            </a:extLst>
          </p:cNvPr>
          <p:cNvSpPr>
            <a:spLocks noGrp="1" noChangeArrowheads="1"/>
          </p:cNvSpPr>
          <p:nvPr>
            <p:ph idx="1"/>
          </p:nvPr>
        </p:nvSpPr>
        <p:spPr>
          <a:xfrm>
            <a:off x="827584" y="1556792"/>
            <a:ext cx="7859216" cy="4463008"/>
          </a:xfrm>
        </p:spPr>
        <p:txBody>
          <a:bodyPr>
            <a:normAutofit/>
          </a:bodyPr>
          <a:lstStyle/>
          <a:p>
            <a:pPr marL="0" indent="0" algn="just" rtl="1" eaLnBrk="1" hangingPunct="1">
              <a:lnSpc>
                <a:spcPct val="80000"/>
              </a:lnSpc>
              <a:buNone/>
              <a:defRPr/>
            </a:pPr>
            <a:r>
              <a:rPr lang="ar-EG" dirty="0"/>
              <a:t>  إن المرحلة السابقة وهي مرحلة البحث عن هوية ذاتية </a:t>
            </a:r>
            <a:endParaRPr lang="ar-EG" dirty="0" smtClean="0"/>
          </a:p>
          <a:p>
            <a:pPr marL="0" indent="0" algn="just" rtl="1" eaLnBrk="1" hangingPunct="1">
              <a:lnSpc>
                <a:spcPct val="80000"/>
              </a:lnSpc>
              <a:buNone/>
              <a:defRPr/>
            </a:pPr>
            <a:r>
              <a:rPr lang="ar-EG" dirty="0" smtClean="0"/>
              <a:t>مستقلة </a:t>
            </a:r>
            <a:r>
              <a:rPr lang="ar-EG" dirty="0"/>
              <a:t>إذا تمت بنجاح </a:t>
            </a:r>
            <a:r>
              <a:rPr lang="ar-EG" dirty="0" smtClean="0"/>
              <a:t>، فإنه فى هذه المرحلة يدمج </a:t>
            </a:r>
            <a:r>
              <a:rPr lang="ar-EG" dirty="0"/>
              <a:t>هويته مع </a:t>
            </a:r>
            <a:endParaRPr lang="ar-EG" dirty="0" smtClean="0"/>
          </a:p>
          <a:p>
            <a:pPr marL="0" indent="0" algn="just" rtl="1" eaLnBrk="1" hangingPunct="1">
              <a:lnSpc>
                <a:spcPct val="80000"/>
              </a:lnSpc>
              <a:buNone/>
              <a:defRPr/>
            </a:pPr>
            <a:r>
              <a:rPr lang="ar-EG" dirty="0" smtClean="0"/>
              <a:t>هوية </a:t>
            </a:r>
            <a:r>
              <a:rPr lang="ar-EG" dirty="0"/>
              <a:t>الأخرين، فهو على استعداد بالود والألفة </a:t>
            </a:r>
            <a:r>
              <a:rPr lang="ar-EG" dirty="0" smtClean="0"/>
              <a:t>مع</a:t>
            </a:r>
            <a:r>
              <a:rPr lang="ar-EG" dirty="0" smtClean="0"/>
              <a:t> </a:t>
            </a:r>
            <a:r>
              <a:rPr lang="ar-EG" dirty="0" smtClean="0"/>
              <a:t>الأخرين،وأن </a:t>
            </a:r>
            <a:r>
              <a:rPr lang="ar-EG" dirty="0"/>
              <a:t>يشاركهم حياتهم، عندئذ </a:t>
            </a:r>
            <a:r>
              <a:rPr lang="ar-EG" dirty="0" smtClean="0"/>
              <a:t>يتمكن </a:t>
            </a:r>
            <a:r>
              <a:rPr lang="ar-EG" dirty="0"/>
              <a:t>من تحقيق </a:t>
            </a:r>
            <a:endParaRPr lang="ar-EG" dirty="0" smtClean="0"/>
          </a:p>
          <a:p>
            <a:pPr marL="0" indent="0" algn="just" rtl="1" eaLnBrk="1" hangingPunct="1">
              <a:lnSpc>
                <a:spcPct val="80000"/>
              </a:lnSpc>
              <a:buNone/>
              <a:defRPr/>
            </a:pPr>
            <a:r>
              <a:rPr lang="ar-EG" dirty="0" smtClean="0"/>
              <a:t>الزواج </a:t>
            </a:r>
            <a:r>
              <a:rPr lang="ar-EG" dirty="0"/>
              <a:t>الناجح أو الصداقة المتينه بينما يقود الفشل في ذلك </a:t>
            </a:r>
            <a:endParaRPr lang="ar-EG" dirty="0" smtClean="0"/>
          </a:p>
          <a:p>
            <a:pPr marL="0" indent="0" algn="just" rtl="1" eaLnBrk="1" hangingPunct="1">
              <a:lnSpc>
                <a:spcPct val="80000"/>
              </a:lnSpc>
              <a:buNone/>
              <a:defRPr/>
            </a:pPr>
            <a:r>
              <a:rPr lang="ar-EG" dirty="0" smtClean="0"/>
              <a:t>إلى </a:t>
            </a:r>
            <a:r>
              <a:rPr lang="ar-EG" dirty="0"/>
              <a:t>العزلة. ويعتقد اريكسون أن الوصول إلى العزلة دليل </a:t>
            </a:r>
            <a:r>
              <a:rPr lang="ar-EG" dirty="0" smtClean="0"/>
              <a:t>  </a:t>
            </a:r>
          </a:p>
          <a:p>
            <a:pPr marL="0" indent="0" algn="just" rtl="1" eaLnBrk="1" hangingPunct="1">
              <a:lnSpc>
                <a:spcPct val="80000"/>
              </a:lnSpc>
              <a:buNone/>
              <a:defRPr/>
            </a:pPr>
            <a:r>
              <a:rPr lang="ar-EG" dirty="0" smtClean="0"/>
              <a:t>على </a:t>
            </a:r>
            <a:r>
              <a:rPr lang="ar-EG" dirty="0"/>
              <a:t>فشل الفرد في اختيار وتحقيق مطالب النمو في المراحل </a:t>
            </a:r>
            <a:endParaRPr lang="ar-EG" dirty="0" smtClean="0"/>
          </a:p>
          <a:p>
            <a:pPr marL="0" indent="0" algn="just" rtl="1" eaLnBrk="1" hangingPunct="1">
              <a:lnSpc>
                <a:spcPct val="80000"/>
              </a:lnSpc>
              <a:buNone/>
              <a:defRPr/>
            </a:pPr>
            <a:r>
              <a:rPr lang="ar-EG" dirty="0" smtClean="0"/>
              <a:t>السابقة</a:t>
            </a:r>
            <a:r>
              <a:rPr lang="ar-EG" dirty="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099">
                                            <p:txEl>
                                              <p:pRg st="4" end="4"/>
                                            </p:txEl>
                                          </p:spTgt>
                                        </p:tgtEl>
                                        <p:attrNameLst>
                                          <p:attrName>style.visibility</p:attrName>
                                        </p:attrNameLst>
                                      </p:cBhvr>
                                      <p:to>
                                        <p:strVal val="visible"/>
                                      </p:to>
                                    </p:set>
                                    <p:animEffect transition="in" filter="fade">
                                      <p:cBhvr>
                                        <p:cTn id="35" dur="1000"/>
                                        <p:tgtEl>
                                          <p:spTgt spid="4099">
                                            <p:txEl>
                                              <p:pRg st="4" end="4"/>
                                            </p:txEl>
                                          </p:spTgt>
                                        </p:tgtEl>
                                      </p:cBhvr>
                                    </p:animEffect>
                                    <p:anim calcmode="lin" valueType="num">
                                      <p:cBhvr>
                                        <p:cTn id="36"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099">
                                            <p:txEl>
                                              <p:pRg st="5" end="5"/>
                                            </p:txEl>
                                          </p:spTgt>
                                        </p:tgtEl>
                                        <p:attrNameLst>
                                          <p:attrName>style.visibility</p:attrName>
                                        </p:attrNameLst>
                                      </p:cBhvr>
                                      <p:to>
                                        <p:strVal val="visible"/>
                                      </p:to>
                                    </p:set>
                                    <p:animEffect transition="in" filter="fade">
                                      <p:cBhvr>
                                        <p:cTn id="42" dur="1000"/>
                                        <p:tgtEl>
                                          <p:spTgt spid="4099">
                                            <p:txEl>
                                              <p:pRg st="5" end="5"/>
                                            </p:txEl>
                                          </p:spTgt>
                                        </p:tgtEl>
                                      </p:cBhvr>
                                    </p:animEffect>
                                    <p:anim calcmode="lin" valueType="num">
                                      <p:cBhvr>
                                        <p:cTn id="43"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099">
                                            <p:txEl>
                                              <p:pRg st="6" end="6"/>
                                            </p:txEl>
                                          </p:spTgt>
                                        </p:tgtEl>
                                        <p:attrNameLst>
                                          <p:attrName>style.visibility</p:attrName>
                                        </p:attrNameLst>
                                      </p:cBhvr>
                                      <p:to>
                                        <p:strVal val="visible"/>
                                      </p:to>
                                    </p:set>
                                    <p:animEffect transition="in" filter="fade">
                                      <p:cBhvr>
                                        <p:cTn id="49" dur="1000"/>
                                        <p:tgtEl>
                                          <p:spTgt spid="4099">
                                            <p:txEl>
                                              <p:pRg st="6" end="6"/>
                                            </p:txEl>
                                          </p:spTgt>
                                        </p:tgtEl>
                                      </p:cBhvr>
                                    </p:animEffect>
                                    <p:anim calcmode="lin" valueType="num">
                                      <p:cBhvr>
                                        <p:cTn id="50"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692696"/>
            <a:ext cx="8445624" cy="1143000"/>
          </a:xfrm>
        </p:spPr>
        <p:txBody>
          <a:bodyPr>
            <a:normAutofit/>
          </a:bodyPr>
          <a:lstStyle/>
          <a:p>
            <a:pPr algn="r"/>
            <a:r>
              <a:rPr lang="ar-EG" sz="3200" b="1" dirty="0">
                <a:latin typeface="+mn-lt"/>
                <a:ea typeface="+mn-ea"/>
                <a:cs typeface="+mn-cs"/>
              </a:rPr>
              <a:t>7- الاحساس بالانتاجية مقابل الاستغراق الذاتي (35- التقاعد):</a:t>
            </a:r>
            <a:endParaRPr lang="ar-SA" sz="3200" b="1" dirty="0">
              <a:latin typeface="+mn-lt"/>
              <a:ea typeface="+mn-ea"/>
              <a:cs typeface="+mn-cs"/>
            </a:endParaRPr>
          </a:p>
        </p:txBody>
      </p:sp>
      <p:sp>
        <p:nvSpPr>
          <p:cNvPr id="3" name="Content Placeholder 2"/>
          <p:cNvSpPr>
            <a:spLocks noGrp="1"/>
          </p:cNvSpPr>
          <p:nvPr>
            <p:ph idx="1"/>
          </p:nvPr>
        </p:nvSpPr>
        <p:spPr>
          <a:xfrm>
            <a:off x="457200" y="2276872"/>
            <a:ext cx="8229600" cy="3849291"/>
          </a:xfrm>
        </p:spPr>
        <p:txBody>
          <a:bodyPr>
            <a:normAutofit/>
          </a:bodyPr>
          <a:lstStyle/>
          <a:p>
            <a:pPr marL="0" indent="0" algn="just">
              <a:buNone/>
            </a:pPr>
            <a:r>
              <a:rPr lang="ar-EG" dirty="0"/>
              <a:t>في هذه المرحلة يكون </a:t>
            </a:r>
            <a:r>
              <a:rPr lang="ar-EG" dirty="0" smtClean="0"/>
              <a:t>الفرد </a:t>
            </a:r>
            <a:r>
              <a:rPr lang="ar-EG" dirty="0"/>
              <a:t>قادر على العطاء والانتاج سواء </a:t>
            </a:r>
            <a:endParaRPr lang="ar-EG" dirty="0" smtClean="0"/>
          </a:p>
          <a:p>
            <a:pPr marL="0" indent="0" algn="just">
              <a:buNone/>
            </a:pPr>
            <a:r>
              <a:rPr lang="ar-EG" dirty="0" smtClean="0"/>
              <a:t>كان </a:t>
            </a:r>
            <a:r>
              <a:rPr lang="ar-EG" dirty="0"/>
              <a:t>ذلك في الزواج أو الأبوه </a:t>
            </a:r>
            <a:r>
              <a:rPr lang="ar-EG" dirty="0" smtClean="0"/>
              <a:t>أوالعمل او </a:t>
            </a:r>
            <a:r>
              <a:rPr lang="ar-EG" dirty="0"/>
              <a:t>الإبداع أو الابتكار، </a:t>
            </a:r>
            <a:endParaRPr lang="ar-EG" dirty="0" smtClean="0"/>
          </a:p>
          <a:p>
            <a:pPr marL="0" indent="0" algn="just">
              <a:buNone/>
            </a:pPr>
            <a:r>
              <a:rPr lang="ar-EG" dirty="0" smtClean="0"/>
              <a:t>في </a:t>
            </a:r>
            <a:r>
              <a:rPr lang="ar-EG" dirty="0"/>
              <a:t>حين أن الإخفاق في تنمية الانتاجية يولد الانغماس في </a:t>
            </a:r>
            <a:endParaRPr lang="ar-EG" dirty="0" smtClean="0"/>
          </a:p>
          <a:p>
            <a:pPr marL="0" indent="0" algn="just">
              <a:buNone/>
            </a:pPr>
            <a:r>
              <a:rPr lang="ar-EG" dirty="0" smtClean="0"/>
              <a:t>الذات</a:t>
            </a:r>
            <a:r>
              <a:rPr lang="ar-EG" dirty="0"/>
              <a:t>، ويطلب من الأخرين التساهل معه.</a:t>
            </a:r>
          </a:p>
        </p:txBody>
      </p:sp>
    </p:spTree>
    <p:extLst>
      <p:ext uri="{BB962C8B-B14F-4D97-AF65-F5344CB8AC3E}">
        <p14:creationId xmlns:p14="http://schemas.microsoft.com/office/powerpoint/2010/main" xmlns="" val="2245724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AB6A4-E470-428F-AA10-69377AE1FC7A}"/>
              </a:ext>
            </a:extLst>
          </p:cNvPr>
          <p:cNvSpPr>
            <a:spLocks noGrp="1"/>
          </p:cNvSpPr>
          <p:nvPr>
            <p:ph type="title"/>
          </p:nvPr>
        </p:nvSpPr>
        <p:spPr/>
        <p:txBody>
          <a:bodyPr>
            <a:normAutofit/>
          </a:bodyPr>
          <a:lstStyle/>
          <a:p>
            <a:pPr algn="r"/>
            <a:r>
              <a:rPr lang="ar-EG" altLang="en-US" sz="3200" b="1" dirty="0">
                <a:latin typeface="+mn-lt"/>
                <a:ea typeface="+mn-ea"/>
                <a:cs typeface="+mn-cs"/>
              </a:rPr>
              <a:t>8- الاحساس بتكامل الذات مقابل الاحساس باليأس( سنوات التقاعد – نهاية الحياة):</a:t>
            </a:r>
            <a:endParaRPr lang="en-US" altLang="en-US" sz="3200" b="1" dirty="0">
              <a:latin typeface="+mn-lt"/>
              <a:ea typeface="+mn-ea"/>
              <a:cs typeface="+mn-cs"/>
            </a:endParaRPr>
          </a:p>
        </p:txBody>
      </p:sp>
      <p:sp>
        <p:nvSpPr>
          <p:cNvPr id="3" name="Content Placeholder 2">
            <a:extLst>
              <a:ext uri="{FF2B5EF4-FFF2-40B4-BE49-F238E27FC236}">
                <a16:creationId xmlns:a16="http://schemas.microsoft.com/office/drawing/2014/main" xmlns="" id="{EF556735-8F2C-4D07-AA45-7D188BB2324A}"/>
              </a:ext>
            </a:extLst>
          </p:cNvPr>
          <p:cNvSpPr>
            <a:spLocks noGrp="1"/>
          </p:cNvSpPr>
          <p:nvPr>
            <p:ph idx="1"/>
          </p:nvPr>
        </p:nvSpPr>
        <p:spPr/>
        <p:txBody>
          <a:bodyPr>
            <a:normAutofit/>
          </a:bodyPr>
          <a:lstStyle/>
          <a:p>
            <a:pPr marL="0" indent="0" algn="just" rtl="1" fontAlgn="auto">
              <a:spcAft>
                <a:spcPts val="0"/>
              </a:spcAft>
              <a:buClr>
                <a:schemeClr val="accent3"/>
              </a:buClr>
              <a:buNone/>
              <a:defRPr/>
            </a:pPr>
            <a:r>
              <a:rPr lang="ar-EG" sz="2400" b="1" dirty="0" smtClean="0"/>
              <a:t>.</a:t>
            </a:r>
            <a:r>
              <a:rPr lang="ar-EG" sz="2400" b="1" dirty="0"/>
              <a:t/>
            </a:r>
            <a:br>
              <a:rPr lang="ar-EG" sz="2400" b="1" dirty="0"/>
            </a:br>
            <a:r>
              <a:rPr lang="ar-EG" sz="2400" b="1" dirty="0" smtClean="0"/>
              <a:t>  </a:t>
            </a:r>
            <a:r>
              <a:rPr lang="ar-EG" dirty="0" smtClean="0"/>
              <a:t>يتحقق </a:t>
            </a:r>
            <a:r>
              <a:rPr lang="ar-EG" dirty="0"/>
              <a:t>الاحساس بتكامل الذات نتيجة نجاح الفرد في مراحل النمو السابقه، فجذور هذه المرحلة تكمن في تحقيق الفرد الثقة والاستقلالية والمبادأة والهوية والانتاج الخلاق، وفي هذه المرحلة يكون الشخص قادرا على تحمل </a:t>
            </a:r>
            <a:r>
              <a:rPr lang="ar-EG" dirty="0" smtClean="0"/>
              <a:t>المسؤلية </a:t>
            </a:r>
            <a:r>
              <a:rPr lang="ar-EG" dirty="0"/>
              <a:t>، ويقبل دوره في الحياة ، وينمي في نفسه مفهوما ثابتا عن ذاته، ويكون فخوار بانجازاته، وعلى عكس ذلك نجد اليأس والقنوت يلازم الأفراد الذين فشلو في اجتياز الأزمات السابقة.</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TotalTime>
  <Words>564</Words>
  <Application>Microsoft Office PowerPoint</Application>
  <PresentationFormat>On-screen Show (4:3)</PresentationFormat>
  <Paragraphs>31</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سمة Office</vt:lpstr>
      <vt:lpstr>ثالثا: نظرية إريكسون والنمو النفسي الاجتماعي</vt:lpstr>
      <vt:lpstr>مراحل نظرية إريكسون </vt:lpstr>
      <vt:lpstr>                   2- الإحساس بالاستقلال مقابل الإحساس بالخجل والشك (2: 3):   </vt:lpstr>
      <vt:lpstr>3- الاحساس بالمبادأة مقابل الاحساس بالذنب والإثم ( 2-6):  </vt:lpstr>
      <vt:lpstr>4- الاحساس بالإنجاز مقابل الإحساس بالنقص والعجز ( 6-12):</vt:lpstr>
      <vt:lpstr>5- الإحساس بالهوية في مقابل اضطراب الهوية والدور (12- 18):    </vt:lpstr>
      <vt:lpstr> 6- الاحساس بالألفة مقابل الإحساس بالعزلة ( 18-35):</vt:lpstr>
      <vt:lpstr>7- الاحساس بالانتاجية مقابل الاستغراق الذاتي (35- التقاعد):</vt:lpstr>
      <vt:lpstr>8- الاحساس بتكامل الذات مقابل الاحساس باليأس( سنوات التقاعد – نهاية الحياة):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التواصل مع أطفال التوحد</dc:title>
  <dc:creator>eman.shokr@fedu.bu.edu.eg</dc:creator>
  <cp:lastModifiedBy>Windows User</cp:lastModifiedBy>
  <cp:revision>77</cp:revision>
  <dcterms:created xsi:type="dcterms:W3CDTF">2020-03-17T06:25:40Z</dcterms:created>
  <dcterms:modified xsi:type="dcterms:W3CDTF">2020-04-13T17:56:58Z</dcterms:modified>
</cp:coreProperties>
</file>